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407" r:id="rId3"/>
    <p:sldId id="409" r:id="rId4"/>
    <p:sldId id="448" r:id="rId5"/>
    <p:sldId id="426" r:id="rId6"/>
    <p:sldId id="428" r:id="rId7"/>
    <p:sldId id="427" r:id="rId8"/>
    <p:sldId id="417" r:id="rId9"/>
    <p:sldId id="412" r:id="rId10"/>
    <p:sldId id="432" r:id="rId11"/>
    <p:sldId id="413" r:id="rId12"/>
    <p:sldId id="414" r:id="rId13"/>
    <p:sldId id="429" r:id="rId14"/>
    <p:sldId id="433" r:id="rId15"/>
    <p:sldId id="430" r:id="rId16"/>
    <p:sldId id="431" r:id="rId17"/>
    <p:sldId id="435" r:id="rId18"/>
    <p:sldId id="434" r:id="rId19"/>
    <p:sldId id="438" r:id="rId20"/>
    <p:sldId id="439" r:id="rId21"/>
    <p:sldId id="442" r:id="rId22"/>
    <p:sldId id="441" r:id="rId23"/>
    <p:sldId id="444" r:id="rId24"/>
    <p:sldId id="454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7586" autoAdjust="0"/>
  </p:normalViewPr>
  <p:slideViewPr>
    <p:cSldViewPr>
      <p:cViewPr varScale="1">
        <p:scale>
          <a:sx n="83" d="100"/>
          <a:sy n="83" d="100"/>
        </p:scale>
        <p:origin x="-145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78E45-1484-4E26-B261-8A5F28457368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83D6F-228B-40B7-B429-078A1E502F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291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FB64-90F6-4554-832A-AAB20563BFDE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92079-B2AD-4F78-AC4E-A447C5CE1C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C51A8-874E-4046-9B3B-477CC988FD5A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3B7E-BE26-45F6-96A1-5287C8258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ADA0F-BBFC-40FC-86A3-AD4F9080B136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CF5E-DF5E-4A91-8DB9-F1EA6A86E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95F28-73EF-4B39-B1E5-911CC4FF58C8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5492-AF23-49DF-964C-83BBB9BEB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3CBD-ED54-4402-8237-8862E10F8494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50467-B7C5-4E05-8110-CC8697216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EC4AF-8E4F-4403-B731-3D88BD6353F3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0BA21-3B4D-4AA9-91BF-6DF554080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91DD3-DD65-4A0F-A91A-766743A7B8C5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31429-9B51-4FCF-BB36-CEEADD8A2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FC3DF-8928-4838-9A30-1B2FDE6E8627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A32AE-983B-42A4-B25B-3D2094994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03D45-95C7-45DE-AFA0-79A6CA2693A8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349DB-93B6-48DE-91B4-CCB57CAD3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93475-6EA9-41D0-8E75-E20B158B3C92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0E887-0A7A-4599-9A9A-A531A083A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4690B-6EEC-45E0-8951-EE25574E507B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2BB75-F2C5-44F8-8CE5-49534B044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13FAFE-7023-4D4A-8058-422C29EC97BB}" type="datetimeFigureOut">
              <a:rPr lang="ru-RU"/>
              <a:pPr>
                <a:defRPr/>
              </a:pPr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5DE913-4BEA-4364-8172-E6BCFDC8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51275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3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10250" y="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1025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8" descr="http://img21.imageshack.us/img21/9408/056679950a5d9el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35242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4.jpe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10" Type="http://schemas.openxmlformats.org/officeDocument/2006/relationships/image" Target="../media/image92.jpe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10" Type="http://schemas.openxmlformats.org/officeDocument/2006/relationships/image" Target="../media/image114.jpeg"/><Relationship Id="rId4" Type="http://schemas.openxmlformats.org/officeDocument/2006/relationships/image" Target="../media/image108.jpeg"/><Relationship Id="rId9" Type="http://schemas.openxmlformats.org/officeDocument/2006/relationships/image" Target="../media/image1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image" Target="../media/image116.gif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7" Type="http://schemas.openxmlformats.org/officeDocument/2006/relationships/image" Target="../media/image137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Relationship Id="rId9" Type="http://schemas.openxmlformats.org/officeDocument/2006/relationships/image" Target="../media/image1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Кашапова С С\Documents\фотографии\фото школы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785926"/>
            <a:ext cx="5357850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683568" y="5301208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 </a:t>
            </a:r>
            <a:endParaRPr lang="ru-RU" sz="2000" dirty="0"/>
          </a:p>
        </p:txBody>
      </p:sp>
      <p:sp>
        <p:nvSpPr>
          <p:cNvPr id="9" name="Заголовок 6"/>
          <p:cNvSpPr txBox="1">
            <a:spLocks/>
          </p:cNvSpPr>
          <p:nvPr/>
        </p:nvSpPr>
        <p:spPr>
          <a:xfrm>
            <a:off x="827088" y="285729"/>
            <a:ext cx="77724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  <a:b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средняя общеобразовательная школа №1</a:t>
            </a:r>
            <a:b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с углубленным изучением отдельных предметов </a:t>
            </a:r>
            <a:b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Бугульминского</a:t>
            </a:r>
            <a: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муниципального района </a:t>
            </a:r>
            <a:b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Республики Татарстан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Организация внеурочной деятельности в школе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pic>
        <p:nvPicPr>
          <p:cNvPr id="35843" name="Picture 3" descr="C:\Users\USER3\Desktop\Новая папка\5в в спортзал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2595580" cy="19466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844" name="Picture 4" descr="C:\Users\USER3\Desktop\post-986-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375422"/>
            <a:ext cx="2786082" cy="20895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845" name="Picture 5" descr="C:\Users\USER3\Desktop\Новая папка\IMG_20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071546"/>
            <a:ext cx="2714644" cy="18097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846" name="Picture 6" descr="C:\Users\USER3\Desktop\Новая папка\RQ4F349qf4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1071546"/>
            <a:ext cx="2476517" cy="18573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847" name="Picture 7" descr="C:\Users\USER3\Desktop\Республиканский семинар 19.11.2019\баннер-2  сош №1\зарница\зарница 1.jpg"/>
          <p:cNvPicPr>
            <a:picLocks noChangeAspect="1" noChangeArrowheads="1"/>
          </p:cNvPicPr>
          <p:nvPr/>
        </p:nvPicPr>
        <p:blipFill>
          <a:blip r:embed="rId6" cstate="print"/>
          <a:srcRect t="48276" r="51216" b="3448"/>
          <a:stretch>
            <a:fillRect/>
          </a:stretch>
        </p:blipFill>
        <p:spPr bwMode="auto">
          <a:xfrm>
            <a:off x="397981" y="3429000"/>
            <a:ext cx="2959573" cy="2143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 descr="https://pbs.twimg.com/media/DdUmEPnXkAATHRv.jpg:large"/>
          <p:cNvPicPr/>
          <p:nvPr/>
        </p:nvPicPr>
        <p:blipFill>
          <a:blip r:embed="rId7"/>
          <a:srcRect t="18750"/>
          <a:stretch>
            <a:fillRect/>
          </a:stretch>
        </p:blipFill>
        <p:spPr bwMode="auto">
          <a:xfrm>
            <a:off x="3500430" y="3143248"/>
            <a:ext cx="2214578" cy="13573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856" name="Picture 16" descr="C:\Users\USER3\Desktop\123.jpg"/>
          <p:cNvPicPr>
            <a:picLocks noChangeAspect="1" noChangeArrowheads="1"/>
          </p:cNvPicPr>
          <p:nvPr/>
        </p:nvPicPr>
        <p:blipFill>
          <a:blip r:embed="rId8"/>
          <a:srcRect l="12500"/>
          <a:stretch>
            <a:fillRect/>
          </a:stretch>
        </p:blipFill>
        <p:spPr bwMode="auto">
          <a:xfrm>
            <a:off x="3500430" y="4714883"/>
            <a:ext cx="2214578" cy="16862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Реализация общекультурного направления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57233"/>
            <a:ext cx="8186766" cy="1214446"/>
          </a:xfrm>
        </p:spPr>
        <p:txBody>
          <a:bodyPr/>
          <a:lstStyle/>
          <a:p>
            <a:r>
              <a:rPr lang="ru-RU" sz="1600" dirty="0" smtClean="0"/>
              <a:t>Создание условий для развития личности каждого ребенка</a:t>
            </a:r>
          </a:p>
          <a:p>
            <a:r>
              <a:rPr lang="ru-RU" sz="1600" dirty="0" smtClean="0"/>
              <a:t>Раскрытие внутреннего мира ученика</a:t>
            </a:r>
          </a:p>
          <a:p>
            <a:r>
              <a:rPr lang="ru-RU" sz="1600" dirty="0" smtClean="0"/>
              <a:t>Проявление эстетического вкуса</a:t>
            </a:r>
          </a:p>
          <a:p>
            <a:r>
              <a:rPr lang="ru-RU" sz="1600" dirty="0" smtClean="0"/>
              <a:t>Стремление к самостоятельной творческой деятельности </a:t>
            </a:r>
          </a:p>
          <a:p>
            <a:endParaRPr lang="ru-RU" sz="1600" dirty="0"/>
          </a:p>
        </p:txBody>
      </p:sp>
      <p:pic>
        <p:nvPicPr>
          <p:cNvPr id="1026" name="Picture 2" descr="C:\Users\USER3\Desktop\DSC08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214554"/>
            <a:ext cx="3183870" cy="1785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 descr="IMG_20151002_134216.jpg"/>
          <p:cNvPicPr>
            <a:picLocks noChangeAspect="1"/>
          </p:cNvPicPr>
          <p:nvPr/>
        </p:nvPicPr>
        <p:blipFill>
          <a:blip r:embed="rId3" cstate="print"/>
          <a:srcRect l="14706" t="52942" r="17647"/>
          <a:stretch>
            <a:fillRect/>
          </a:stretch>
        </p:blipFill>
        <p:spPr>
          <a:xfrm>
            <a:off x="3071802" y="4503698"/>
            <a:ext cx="3143272" cy="16399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3" name="Picture 1" descr="C:\Users\USER3\Downloads\DSC072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747" y="2571744"/>
            <a:ext cx="2419741" cy="13573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4" name="Picture 2" descr="C:\Users\USER3\Desktop\рабочий стол\Сингапур\Гимназия№7,1школаСеминар\IMG_24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476736"/>
            <a:ext cx="2428892" cy="16192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5" name="Picture 3" descr="C:\Users\USER3\Desktop\рабочий стол\грамоты, дипломы, сертификаты 2015-2016\фото В..Н\20151127_1052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2643182"/>
            <a:ext cx="2286015" cy="12858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6" name="Picture 4" descr="C:\Users\USER3\Desktop\фото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4413089"/>
            <a:ext cx="2231723" cy="17305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6" name="Picture 6" descr="C:\Users\USER3\Desktop\Новая папка\IMG_2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071942"/>
            <a:ext cx="3571900" cy="2313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3" name="Picture 3" descr="C:\Users\USER3\Desktop\Новая папка\IMG-20191004-WA01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 rot="194750">
            <a:off x="4786314" y="3714752"/>
            <a:ext cx="3823567" cy="25480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4" name="Picture 4" descr="C:\Users\USER3\Desktop\Новая папка\P80616-0822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7593">
            <a:off x="500033" y="480142"/>
            <a:ext cx="2885473" cy="34198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7" name="Picture 7" descr="C:\Users\USER3\AppData\Local\Temp\Rar$DI00.888\IMG_19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99755" y="2214554"/>
            <a:ext cx="2809895" cy="21074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082" name="Picture 2" descr="C:\Users\USER3\Desktop\Новая папка\DSC020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 rot="21443182">
            <a:off x="4258292" y="500042"/>
            <a:ext cx="4457111" cy="25003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Реализация духовно - нравственного направления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8258204" cy="571504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endParaRPr lang="ru-RU" sz="1600" dirty="0"/>
          </a:p>
        </p:txBody>
      </p:sp>
      <p:pic>
        <p:nvPicPr>
          <p:cNvPr id="5" name="Рисунок 8" descr="C:\Users\Кашапова С С\Desktop\Здоровье и спорт\IMG_0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857364"/>
            <a:ext cx="3071834" cy="22247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8" descr="E:\зарница Сарманово\DSC018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928802"/>
            <a:ext cx="3371775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Рисунок 6" descr="C:\Users\Кашапова С С\Desktop\121___10\IMG_139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429132"/>
            <a:ext cx="2857520" cy="2000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Кашапова С С\Documents\фотографии\возложение\SDC144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214818"/>
            <a:ext cx="3429024" cy="22860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СОРЕВНОВАНИЯ ПЖС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43306" y="1928802"/>
            <a:ext cx="1465420" cy="20716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зарница символы росси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93926" y="4071942"/>
            <a:ext cx="1569237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75010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200" dirty="0"/>
          </a:p>
        </p:txBody>
      </p:sp>
      <p:pic>
        <p:nvPicPr>
          <p:cNvPr id="10" name="Рисунок 9" descr="C:\Users\User\Desktop\фото для баннера\IMG_188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33476"/>
            <a:ext cx="3251200" cy="2438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Кашапова С С\Desktop\фотографии\Фото 2017 старые\20170211-0006.jpeg"/>
          <p:cNvPicPr/>
          <p:nvPr/>
        </p:nvPicPr>
        <p:blipFill>
          <a:blip r:embed="rId3" cstate="print"/>
          <a:srcRect l="13751" t="24810" r="24826" b="5063"/>
          <a:stretch>
            <a:fillRect/>
          </a:stretch>
        </p:blipFill>
        <p:spPr bwMode="auto">
          <a:xfrm>
            <a:off x="3500430" y="1214422"/>
            <a:ext cx="3571900" cy="2714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Кашапова С С\Desktop\фотографии\фото февральские\IMG_20180217_124514.jpg"/>
          <p:cNvPicPr/>
          <p:nvPr/>
        </p:nvPicPr>
        <p:blipFill>
          <a:blip r:embed="rId4" cstate="print">
            <a:lum bright="10000"/>
          </a:blip>
          <a:srcRect t="16456"/>
          <a:stretch>
            <a:fillRect/>
          </a:stretch>
        </p:blipFill>
        <p:spPr bwMode="auto">
          <a:xfrm>
            <a:off x="5286380" y="3429000"/>
            <a:ext cx="3500462" cy="22860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C:\Users\User\Documents\патриотическое воспитание\Боевое братство\эмблема боевое братство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500042"/>
            <a:ext cx="1748124" cy="15716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User\Desktop\фото для баннера\день памяти Чернобыльской трагедии.jpg"/>
          <p:cNvPicPr/>
          <p:nvPr/>
        </p:nvPicPr>
        <p:blipFill>
          <a:blip r:embed="rId6" cstate="print"/>
          <a:srcRect l="5194" t="21284" r="8371"/>
          <a:stretch>
            <a:fillRect/>
          </a:stretch>
        </p:blipFill>
        <p:spPr bwMode="auto">
          <a:xfrm>
            <a:off x="500034" y="3786190"/>
            <a:ext cx="5214974" cy="25717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ая выноска 3"/>
          <p:cNvSpPr/>
          <p:nvPr/>
        </p:nvSpPr>
        <p:spPr>
          <a:xfrm>
            <a:off x="571472" y="357166"/>
            <a:ext cx="5786478" cy="642942"/>
          </a:xfrm>
          <a:prstGeom prst="wedgeRectCallout">
            <a:avLst>
              <a:gd name="adj1" fmla="val 41237"/>
              <a:gd name="adj2" fmla="val 8055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районным отделением ветеранов «Боевое братство»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8" descr="C:\Users\Кашапова С С\Documents\Ветераны - копия\DSC062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xfrm>
            <a:off x="428596" y="857232"/>
            <a:ext cx="2880320" cy="1872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8" descr="C:\Users\Кашапова С С\Desktop\Здоровье и спорт\IMG_0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357694"/>
            <a:ext cx="2845510" cy="20608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3" name="Рисунок 8" descr="IMG_6567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6072198" y="1000108"/>
            <a:ext cx="2644775" cy="1828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6766" cy="1000132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altLang="ru-RU" dirty="0" smtClean="0"/>
              <a:t>               </a:t>
            </a:r>
            <a:r>
              <a:rPr lang="ru-RU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altLang="ru-RU" sz="2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Гражданско</a:t>
            </a:r>
            <a:r>
              <a:rPr lang="ru-RU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патриотическое </a:t>
            </a:r>
            <a:br>
              <a:rPr lang="ru-RU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воспитание школьников»  </a:t>
            </a:r>
            <a:br>
              <a:rPr lang="ru-RU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alt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Рисунок 7" descr="IMG_6527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357158" y="4000504"/>
            <a:ext cx="3096344" cy="21111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9" name="Рисунок 8" descr="IMG_6537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2643174" y="1714488"/>
            <a:ext cx="3960440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0" name="Рисунок 9" descr="IMG_6629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6715140" y="2928934"/>
            <a:ext cx="2016224" cy="14401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2" name="Рисунок 12" descr="C:\Users\Кашапова С С\Documents\возложение\SDC14440.JPG"/>
          <p:cNvPicPr>
            <a:picLocks noChangeAspect="1" noChangeArrowheads="1"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 bwMode="auto">
          <a:xfrm>
            <a:off x="3571868" y="4786322"/>
            <a:ext cx="2141538" cy="15462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ая выноска 4"/>
          <p:cNvSpPr/>
          <p:nvPr/>
        </p:nvSpPr>
        <p:spPr>
          <a:xfrm>
            <a:off x="285721" y="285728"/>
            <a:ext cx="3571900" cy="428628"/>
          </a:xfrm>
          <a:prstGeom prst="wedgeRectCallout">
            <a:avLst>
              <a:gd name="adj1" fmla="val -1449"/>
              <a:gd name="adj2" fmla="val 9120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на службе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User\Desktop\фото выпускн. для патриота\айрат\IMG-20180712-WA0030.jpg"/>
          <p:cNvPicPr/>
          <p:nvPr/>
        </p:nvPicPr>
        <p:blipFill>
          <a:blip r:embed="rId2"/>
          <a:srcRect t="24746" b="29256"/>
          <a:stretch>
            <a:fillRect/>
          </a:stretch>
        </p:blipFill>
        <p:spPr bwMode="auto">
          <a:xfrm>
            <a:off x="6072198" y="500042"/>
            <a:ext cx="2714644" cy="1714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User\Desktop\фото выпускн. для патриота\айрат\Zcw-CIQu4K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00108"/>
            <a:ext cx="3429024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User\Desktop\фото выпускн. для патриота\Новая папка (2)тимур\IMG-20181028-WA006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000504"/>
            <a:ext cx="3371850" cy="25288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User\Desktop\фото выпускн. для патриота\гриша Логинов\Григорий А.jpg"/>
          <p:cNvPicPr/>
          <p:nvPr/>
        </p:nvPicPr>
        <p:blipFill>
          <a:blip r:embed="rId5" cstate="print"/>
          <a:srcRect r="27044"/>
          <a:stretch>
            <a:fillRect/>
          </a:stretch>
        </p:blipFill>
        <p:spPr bwMode="auto">
          <a:xfrm>
            <a:off x="371458" y="3786190"/>
            <a:ext cx="1628774" cy="2714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User\Desktop\фото выпускн. для патриота\айрат\Untitled-Scanned-01.jpg"/>
          <p:cNvPicPr/>
          <p:nvPr/>
        </p:nvPicPr>
        <p:blipFill>
          <a:blip r:embed="rId6" cstate="print"/>
          <a:srcRect l="1283" t="2014" b="6244"/>
          <a:stretch>
            <a:fillRect/>
          </a:stretch>
        </p:blipFill>
        <p:spPr bwMode="auto">
          <a:xfrm>
            <a:off x="3929058" y="357166"/>
            <a:ext cx="2071702" cy="300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C:\Users\User\Desktop\фото выпускн. для патриота\Новая папка (2)тимур\IMG-20180902-WA003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3571876"/>
            <a:ext cx="1785950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C:\Users\User\Desktop\IMG-20191105-WA0014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15206" y="2143116"/>
            <a:ext cx="1628778" cy="21717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 descr="C:\Users\User\Desktop\IMG-20191105-WA0016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0694" y="2000240"/>
            <a:ext cx="1816894" cy="24225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C:\Users\User\Desktop\фото выпускн. для патриота\гриша Логинов\Логинов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76405" y="3293287"/>
            <a:ext cx="3609975" cy="27074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C:\Users\User\Desktop\гордимся прошедшими\для баннера\28.jpg"/>
          <p:cNvPicPr/>
          <p:nvPr/>
        </p:nvPicPr>
        <p:blipFill>
          <a:blip r:embed="rId11"/>
          <a:srcRect t="2765" b="23128"/>
          <a:stretch>
            <a:fillRect/>
          </a:stretch>
        </p:blipFill>
        <p:spPr bwMode="auto">
          <a:xfrm>
            <a:off x="2500298" y="5715016"/>
            <a:ext cx="3656330" cy="93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Desktop\IMG-20191105-WA0017.jpg"/>
          <p:cNvPicPr/>
          <p:nvPr/>
        </p:nvPicPr>
        <p:blipFill>
          <a:blip r:embed="rId12" cstate="print"/>
          <a:srcRect l="13746" t="15464" b="9793"/>
          <a:stretch>
            <a:fillRect/>
          </a:stretch>
        </p:blipFill>
        <p:spPr bwMode="auto">
          <a:xfrm>
            <a:off x="500034" y="2428868"/>
            <a:ext cx="1571636" cy="1785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User\Desktop\фото для баннера\20190219_131918.jpg"/>
          <p:cNvPicPr/>
          <p:nvPr/>
        </p:nvPicPr>
        <p:blipFill>
          <a:blip r:embed="rId2" cstate="print"/>
          <a:srcRect l="7087" t="16203" r="10564" b="19426"/>
          <a:stretch>
            <a:fillRect/>
          </a:stretch>
        </p:blipFill>
        <p:spPr bwMode="auto">
          <a:xfrm>
            <a:off x="4929190" y="928670"/>
            <a:ext cx="3601445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071802" y="464323"/>
            <a:ext cx="5143535" cy="321471"/>
          </a:xfrm>
          <a:prstGeom prst="wedgeRectCallout">
            <a:avLst>
              <a:gd name="adj1" fmla="val -39829"/>
              <a:gd name="adj2" fmla="val 12374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Юнармейское движение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User\Desktop\IMG-20191105-WA0007.jpg"/>
          <p:cNvPicPr preferRelativeResize="0">
            <a:picLocks noChangeAspect="1"/>
          </p:cNvPicPr>
          <p:nvPr/>
        </p:nvPicPr>
        <p:blipFill>
          <a:blip r:embed="rId3"/>
          <a:srcRect l="17638" t="17094" b="3846"/>
          <a:stretch>
            <a:fillRect/>
          </a:stretch>
        </p:blipFill>
        <p:spPr bwMode="auto">
          <a:xfrm>
            <a:off x="507179" y="1196563"/>
            <a:ext cx="3993383" cy="23038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User\Desktop\IMG-20191105-WA0024.jpg"/>
          <p:cNvPicPr preferRelativeResize="0">
            <a:picLocks/>
          </p:cNvPicPr>
          <p:nvPr/>
        </p:nvPicPr>
        <p:blipFill>
          <a:blip r:embed="rId4" cstate="print"/>
          <a:srcRect b="14936"/>
          <a:stretch>
            <a:fillRect/>
          </a:stretch>
        </p:blipFill>
        <p:spPr bwMode="auto">
          <a:xfrm>
            <a:off x="428596" y="3929066"/>
            <a:ext cx="2500330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User\Documents\фотографии\фотографии\На сайт 9 мая\IMG_20180508_084046.jpg"/>
          <p:cNvPicPr preferRelativeResize="0">
            <a:picLocks/>
          </p:cNvPicPr>
          <p:nvPr/>
        </p:nvPicPr>
        <p:blipFill>
          <a:blip r:embed="rId5" cstate="print"/>
          <a:srcRect b="14365"/>
          <a:stretch>
            <a:fillRect/>
          </a:stretch>
        </p:blipFill>
        <p:spPr bwMode="auto">
          <a:xfrm>
            <a:off x="5572132" y="2643182"/>
            <a:ext cx="3071834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User\Documents\фотографии\возложение\SDC1443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4572008"/>
            <a:ext cx="2927352" cy="1755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User\Desktop\гордимся прошедшими\для баннера\1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428604"/>
            <a:ext cx="2000263" cy="8642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User\Desktop\фото для баннера\20190302_11421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6551" y="4714884"/>
            <a:ext cx="2667019" cy="1643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E:\фото\зарница\зарница 1.jpg"/>
          <p:cNvPicPr/>
          <p:nvPr/>
        </p:nvPicPr>
        <p:blipFill>
          <a:blip r:embed="rId9" cstate="print"/>
          <a:srcRect t="49887" r="51737" b="4308"/>
          <a:stretch>
            <a:fillRect/>
          </a:stretch>
        </p:blipFill>
        <p:spPr bwMode="auto">
          <a:xfrm>
            <a:off x="2881301" y="2857496"/>
            <a:ext cx="2905145" cy="17109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SC02446"/>
          <p:cNvPicPr/>
          <p:nvPr/>
        </p:nvPicPr>
        <p:blipFill>
          <a:blip r:embed="rId2" cstate="print"/>
          <a:srcRect l="37075" t="14363" r="22782"/>
          <a:stretch>
            <a:fillRect/>
          </a:stretch>
        </p:blipFill>
        <p:spPr bwMode="auto">
          <a:xfrm>
            <a:off x="357158" y="3357562"/>
            <a:ext cx="1571636" cy="22955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7"/>
            <a:ext cx="8358246" cy="1357321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Участие в соревнованиях по военно-прикладным видам спорта и военно-патриотической игре «Зарница»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C:\Users\Кашапова С С\Documents\зарница Сарманово\DSC01810.JPG"/>
          <p:cNvPicPr/>
          <p:nvPr/>
        </p:nvPicPr>
        <p:blipFill>
          <a:blip r:embed="rId3" cstate="print">
            <a:lum contrast="20000"/>
          </a:blip>
          <a:srcRect l="9698" t="3333" r="19799" b="20556"/>
          <a:stretch>
            <a:fillRect/>
          </a:stretch>
        </p:blipFill>
        <p:spPr bwMode="auto">
          <a:xfrm>
            <a:off x="428596" y="1214422"/>
            <a:ext cx="2571768" cy="1714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Кашапова С С\Documents\Михаилу Ивановичу\новая папка 2 214.JPG"/>
          <p:cNvPicPr/>
          <p:nvPr/>
        </p:nvPicPr>
        <p:blipFill>
          <a:blip r:embed="rId4" cstate="print"/>
          <a:srcRect t="18564" r="8266"/>
          <a:stretch>
            <a:fillRect/>
          </a:stretch>
        </p:blipFill>
        <p:spPr bwMode="auto">
          <a:xfrm>
            <a:off x="6072198" y="1214422"/>
            <a:ext cx="2571768" cy="1928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Кашапова С С\Documents\Михаилу Ивановичу\новая папка 2 143.JPG"/>
          <p:cNvPicPr/>
          <p:nvPr/>
        </p:nvPicPr>
        <p:blipFill>
          <a:blip r:embed="rId5" cstate="print"/>
          <a:srcRect l="25651" t="10438" r="12967" b="23906"/>
          <a:stretch>
            <a:fillRect/>
          </a:stretch>
        </p:blipFill>
        <p:spPr bwMode="auto">
          <a:xfrm>
            <a:off x="2000232" y="4286256"/>
            <a:ext cx="1714512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Кашапова С С\Documents\патриотическое воспитание\зарница Сарманово\DSC0187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1670" y="3071810"/>
            <a:ext cx="2214578" cy="13573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Кашапова С С\Documents\патриотическое воспитание\зарница Сарманово\DSC0190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3214686"/>
            <a:ext cx="2214578" cy="1785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&amp;Scy;&amp;vcy;&amp;icy;&amp;tcy;&amp;ocy;&amp;kcy; &amp;pcy;&amp;acy;&amp;mcy;&amp;yacy;&amp;tcy;&amp;icy; (&amp;Scy;&amp;lcy;.&amp;Lcy;.&amp;Kcy;&amp;acy;&amp;zcy;&amp;acy;&amp;chcy;&amp;iecy;&amp;ncy;&amp;kcy;&amp;ocy;) - &amp;scy;&amp;tcy;&amp;icy;&amp;khcy;&amp;icy; &amp;icy; &amp;pcy;&amp;rcy;&amp;ocy;&amp;zcy;&amp;acy; &amp;ncy;&amp;acy; &amp;Icy;&amp;zcy;&amp;bcy;&amp;iecy;-&amp;CHcy;&amp;icy;&amp;tcy;&amp;acy;&amp;lcy;&amp;softcy;&amp;ncy;&amp;iecy;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5357826"/>
            <a:ext cx="2000264" cy="1285884"/>
          </a:xfrm>
          <a:prstGeom prst="ellipse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4" name="Рисунок 13" descr="C:\Users\Кашапова С С\Documents\Михаилу Ивановичу\новая папка 2 064.JPG"/>
          <p:cNvPicPr/>
          <p:nvPr/>
        </p:nvPicPr>
        <p:blipFill>
          <a:blip r:embed="rId9" cstate="print"/>
          <a:srcRect t="11693"/>
          <a:stretch>
            <a:fillRect/>
          </a:stretch>
        </p:blipFill>
        <p:spPr bwMode="auto">
          <a:xfrm>
            <a:off x="3714744" y="4557160"/>
            <a:ext cx="3043296" cy="19436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Фотки 010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1214422"/>
            <a:ext cx="2344587" cy="17597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E:\Фотки 069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00562" y="2643182"/>
            <a:ext cx="1714512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61973" y="1125125"/>
            <a:ext cx="7524803" cy="54114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2" y="267869"/>
            <a:ext cx="7175351" cy="696521"/>
          </a:xfrm>
        </p:spPr>
        <p:txBody>
          <a:bodyPr/>
          <a:lstStyle/>
          <a:p>
            <a:pPr algn="ctr">
              <a:buNone/>
            </a:pP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\Desktop\гордимся прошедшими\для баннера\эмблем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8604"/>
            <a:ext cx="295277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фото для баннера\20190302_104725.jpg"/>
          <p:cNvPicPr/>
          <p:nvPr/>
        </p:nvPicPr>
        <p:blipFill>
          <a:blip r:embed="rId3" cstate="print"/>
          <a:srcRect t="15260"/>
          <a:stretch>
            <a:fillRect/>
          </a:stretch>
        </p:blipFill>
        <p:spPr bwMode="auto">
          <a:xfrm>
            <a:off x="571472" y="3643314"/>
            <a:ext cx="3214710" cy="2714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User\Desktop\фото для баннера\IMG_19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00108"/>
            <a:ext cx="2547955" cy="15537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User\Desktop\фото для баннера\IMG_20190215_133501_HDR.jpg"/>
          <p:cNvPicPr/>
          <p:nvPr/>
        </p:nvPicPr>
        <p:blipFill>
          <a:blip r:embed="rId5" cstate="print"/>
          <a:srcRect t="12911"/>
          <a:stretch>
            <a:fillRect/>
          </a:stretch>
        </p:blipFill>
        <p:spPr bwMode="auto">
          <a:xfrm>
            <a:off x="4143372" y="4143380"/>
            <a:ext cx="4214842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User\Desktop\фото для баннера\день гражданской обороны.jpg"/>
          <p:cNvPicPr/>
          <p:nvPr/>
        </p:nvPicPr>
        <p:blipFill>
          <a:blip r:embed="rId6" cstate="print"/>
          <a:srcRect t="29730" r="18931"/>
          <a:stretch>
            <a:fillRect/>
          </a:stretch>
        </p:blipFill>
        <p:spPr bwMode="auto">
          <a:xfrm>
            <a:off x="3357554" y="982249"/>
            <a:ext cx="2249567" cy="13037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User\Desktop\фото для баннера\соревнования по пожарно-спасательному.jpg"/>
          <p:cNvPicPr/>
          <p:nvPr/>
        </p:nvPicPr>
        <p:blipFill>
          <a:blip r:embed="rId7" cstate="print"/>
          <a:srcRect l="5196" t="15443" r="9703" b="26302"/>
          <a:stretch>
            <a:fillRect/>
          </a:stretch>
        </p:blipFill>
        <p:spPr bwMode="auto">
          <a:xfrm>
            <a:off x="5286380" y="2214554"/>
            <a:ext cx="3214710" cy="1785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User\Desktop\фотографии\Беслан.jpe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4612" y="2357430"/>
            <a:ext cx="2357454" cy="1643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ая выноска 11"/>
          <p:cNvSpPr/>
          <p:nvPr/>
        </p:nvSpPr>
        <p:spPr>
          <a:xfrm>
            <a:off x="761973" y="446463"/>
            <a:ext cx="4953035" cy="482207"/>
          </a:xfrm>
          <a:prstGeom prst="wedgeRectCallout">
            <a:avLst>
              <a:gd name="adj1" fmla="val -566"/>
              <a:gd name="adj2" fmla="val 86204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Изучение основ военной службы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безопасности жизнедеятельности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Кашапова С С\Desktop\для баннера\15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12858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ая выноска 4"/>
          <p:cNvSpPr/>
          <p:nvPr/>
        </p:nvSpPr>
        <p:spPr>
          <a:xfrm>
            <a:off x="2000232" y="357166"/>
            <a:ext cx="5929354" cy="428628"/>
          </a:xfrm>
          <a:prstGeom prst="wedgeRectCallout">
            <a:avLst>
              <a:gd name="adj1" fmla="val -42984"/>
              <a:gd name="adj2" fmla="val 13231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Реализация проекта «Мы живем, не забывая…»</a:t>
            </a:r>
            <a:endParaRPr lang="ru-RU" dirty="0"/>
          </a:p>
        </p:txBody>
      </p:sp>
      <p:pic>
        <p:nvPicPr>
          <p:cNvPr id="6" name="Рисунок 5" descr="UR_Un8LQFY0.jpg"/>
          <p:cNvPicPr/>
          <p:nvPr/>
        </p:nvPicPr>
        <p:blipFill>
          <a:blip r:embed="rId3" cstate="print"/>
          <a:srcRect t="38277"/>
          <a:stretch>
            <a:fillRect/>
          </a:stretch>
        </p:blipFill>
        <p:spPr>
          <a:xfrm>
            <a:off x="4286248" y="4643446"/>
            <a:ext cx="4428773" cy="17384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0007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0034" y="4572008"/>
            <a:ext cx="3052587" cy="17610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2sObVcjGCHU.jpg"/>
          <p:cNvPicPr/>
          <p:nvPr/>
        </p:nvPicPr>
        <p:blipFill rotWithShape="1">
          <a:blip r:embed="rId5" cstate="print"/>
          <a:srcRect l="4816" t="31243" r="19192" b="12485"/>
          <a:stretch/>
        </p:blipFill>
        <p:spPr>
          <a:xfrm>
            <a:off x="357158" y="1428736"/>
            <a:ext cx="4492974" cy="20771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Кашапова С С\Desktop\фотографии\На сайт 9 мая\IMG_20180508_084046.jpg"/>
          <p:cNvPicPr/>
          <p:nvPr/>
        </p:nvPicPr>
        <p:blipFill>
          <a:blip r:embed="rId6" cstate="print"/>
          <a:srcRect b="23653"/>
          <a:stretch>
            <a:fillRect/>
          </a:stretch>
        </p:blipFill>
        <p:spPr bwMode="auto">
          <a:xfrm>
            <a:off x="5143504" y="1000108"/>
            <a:ext cx="3429024" cy="20717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Кашапова С С\Documents\патриотическое воспитание\ветераны\2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5918" y="3143248"/>
            <a:ext cx="2571768" cy="1643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_6574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1" y="3000372"/>
            <a:ext cx="2571767" cy="1785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14300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Вахта памяти – шефство над памятником воинам-интернационалистам</a:t>
            </a:r>
            <a:endParaRPr lang="ru-RU" sz="2400" dirty="0"/>
          </a:p>
        </p:txBody>
      </p:sp>
      <p:pic>
        <p:nvPicPr>
          <p:cNvPr id="7" name="Рисунок 6" descr="C:\Users\Кашапова С С\Documents\патриотическое воспитание\возложение\SDC14440.JPG"/>
          <p:cNvPicPr/>
          <p:nvPr/>
        </p:nvPicPr>
        <p:blipFill>
          <a:blip r:embed="rId2" cstate="print"/>
          <a:srcRect b="11765"/>
          <a:stretch>
            <a:fillRect/>
          </a:stretch>
        </p:blipFill>
        <p:spPr bwMode="auto">
          <a:xfrm>
            <a:off x="571472" y="1214422"/>
            <a:ext cx="2772209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Кашапова С С\Documents\патриотическое воспитание\возложение\SDC14432.JPG"/>
          <p:cNvPicPr/>
          <p:nvPr/>
        </p:nvPicPr>
        <p:blipFill>
          <a:blip r:embed="rId3" cstate="print"/>
          <a:srcRect b="11765"/>
          <a:stretch>
            <a:fillRect/>
          </a:stretch>
        </p:blipFill>
        <p:spPr bwMode="auto">
          <a:xfrm>
            <a:off x="5643570" y="1236700"/>
            <a:ext cx="2714644" cy="17636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Кашапова С С\Documents\фотографии\патриотическое воспитание\субботник у памятника.JPG"/>
          <p:cNvPicPr/>
          <p:nvPr/>
        </p:nvPicPr>
        <p:blipFill>
          <a:blip r:embed="rId4" cstate="print"/>
          <a:srcRect l="12470" b="18271"/>
          <a:stretch>
            <a:fillRect/>
          </a:stretch>
        </p:blipFill>
        <p:spPr bwMode="auto">
          <a:xfrm>
            <a:off x="500034" y="2928934"/>
            <a:ext cx="2967761" cy="19161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&amp;Gcy;&amp;ocy;&amp;scy;&amp;ucy;&amp;dcy;&amp;acy;&amp;rcy;&amp;scy;&amp;tcy;&amp;vcy;&amp;iecy;&amp;ncy;&amp;ncy;&amp;acy;&amp;yacy; &amp;Pcy;&amp;rcy;&amp;ocy;&amp;gcy;&amp;rcy;&amp;acy;&amp;mcy;&amp;mcy;&amp;acy; &quot;&amp;Pcy;&amp;ocy; &amp;pcy;&amp;acy;&amp;tcy;&amp;rcy;&amp;icy;&amp;ocy;&amp;tcy;&amp;icy;&amp;chcy;&amp;iecy;&amp;scy;&amp;kcy;&amp;ocy;&amp;mcy;&amp;ucy; &amp;vcy;&amp;ocy;&amp;scy;&amp;pcy;&amp;icy;&amp;tcy;&amp;acy;&amp;ncy;&amp;icy;&amp;yucy; &amp;gcy;&amp;rcy;&amp;acy;&amp;zhcy;&amp;dcy;&amp;acy;&amp;ncy; &amp;Rcy;&amp;ocy;&amp;scy;&amp;scy;&amp;icy;&amp;jcy;&amp;scy;&amp;kcy;&amp;ocy;&amp;jcy; &amp;Fcy;&amp;iecy;&amp;dcy;&amp;iecy;&amp;rcy;&amp;acy;&amp;tscy;&amp;icy;&amp;icy; &amp;ncy;&amp;acy; 2011-2015 &amp;gcy;&amp;ocy;&amp;dcy;&amp;ycy;&quot; &quot; &amp;TScy;&amp;iecy;&amp;ncy;&amp;tcy;&amp;rcy; &amp;mcy;&amp;ucy;&amp;zcy;&amp;iecy;&amp;jcy;&amp;ncy;&amp;ocy;&amp;jcy; &amp;pcy;&amp;iecy;&amp;dcy;&amp;acy;&amp;gcy;&amp;ocy;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1214422"/>
            <a:ext cx="1557679" cy="1725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Кашапова С С\Documents\фотографии\Экологический субботник 12 сентября\DSC0772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593" y="4786322"/>
            <a:ext cx="2477209" cy="15716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Кашапова С С\Documents\возложение\SDC1445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2857496"/>
            <a:ext cx="2143140" cy="1643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Кашапова С С\Documents\патриотическое воспитание\фото матерей\SDC1273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3000372"/>
            <a:ext cx="2214578" cy="14766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Кашапова С С\AppData\Local\Microsoft\Windows\Temporary Internet Files\Content.Word\IMG_1594.jpg"/>
          <p:cNvPicPr/>
          <p:nvPr/>
        </p:nvPicPr>
        <p:blipFill>
          <a:blip r:embed="rId9" cstate="print"/>
          <a:srcRect b="22266"/>
          <a:stretch>
            <a:fillRect/>
          </a:stretch>
        </p:blipFill>
        <p:spPr bwMode="auto">
          <a:xfrm>
            <a:off x="5784560" y="4500571"/>
            <a:ext cx="2859406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Кашапова С С\Desktop\IMG_0820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4117" y="4621817"/>
            <a:ext cx="2409453" cy="18075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:\Users\Кашапова С С\Desktop\фотографии\Фото 2017 старые\20170509-0002.jpeg"/>
          <p:cNvPicPr/>
          <p:nvPr/>
        </p:nvPicPr>
        <p:blipFill>
          <a:blip r:embed="rId2" cstate="print"/>
          <a:srcRect t="22278" b="12633"/>
          <a:stretch>
            <a:fillRect/>
          </a:stretch>
        </p:blipFill>
        <p:spPr bwMode="auto">
          <a:xfrm>
            <a:off x="476221" y="857232"/>
            <a:ext cx="3881465" cy="19178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57290" y="464323"/>
            <a:ext cx="6000792" cy="321471"/>
          </a:xfrm>
          <a:prstGeom prst="wedgeRectCallout">
            <a:avLst>
              <a:gd name="adj1" fmla="val -4482"/>
              <a:gd name="adj2" fmla="val 11172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Реализация проекта «Вахта памяти»</a:t>
            </a: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Кашапова С С\Desktop\фотографии\Фото 2017 старые\20170509-0005.jpeg"/>
          <p:cNvPicPr/>
          <p:nvPr/>
        </p:nvPicPr>
        <p:blipFill>
          <a:blip r:embed="rId3" cstate="print"/>
          <a:srcRect l="19070"/>
          <a:stretch>
            <a:fillRect/>
          </a:stretch>
        </p:blipFill>
        <p:spPr bwMode="auto">
          <a:xfrm>
            <a:off x="428596" y="3714752"/>
            <a:ext cx="3857652" cy="2714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Кашапова С С\Desktop\фотографии\субботник 2018\P80414-100409.jpg"/>
          <p:cNvPicPr/>
          <p:nvPr/>
        </p:nvPicPr>
        <p:blipFill>
          <a:blip r:embed="rId4" cstate="print"/>
          <a:srcRect l="9758" t="11673" r="3567" b="32354"/>
          <a:stretch>
            <a:fillRect/>
          </a:stretch>
        </p:blipFill>
        <p:spPr bwMode="auto">
          <a:xfrm>
            <a:off x="5286380" y="4357694"/>
            <a:ext cx="3357586" cy="20717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User\Desktop\фото для баннера\IMG-20191008-WA0018.jpg"/>
          <p:cNvPicPr/>
          <p:nvPr/>
        </p:nvPicPr>
        <p:blipFill>
          <a:blip r:embed="rId5"/>
          <a:srcRect l="14132" t="10395" r="18060" b="27236"/>
          <a:stretch>
            <a:fillRect/>
          </a:stretch>
        </p:blipFill>
        <p:spPr bwMode="auto">
          <a:xfrm>
            <a:off x="5715008" y="2571744"/>
            <a:ext cx="2952770" cy="1714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Кашапова С С\Desktop\фотографии\субботник 2018\IMG_20180507_091318.jpg"/>
          <p:cNvPicPr/>
          <p:nvPr/>
        </p:nvPicPr>
        <p:blipFill>
          <a:blip r:embed="rId6" cstate="print"/>
          <a:srcRect l="10262" r="22156" b="46333"/>
          <a:stretch>
            <a:fillRect/>
          </a:stretch>
        </p:blipFill>
        <p:spPr bwMode="auto">
          <a:xfrm>
            <a:off x="2714612" y="2643182"/>
            <a:ext cx="2786081" cy="16609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F:\грамота Боевое братство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928670"/>
            <a:ext cx="2262203" cy="15716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yakas\Desktop\для баннера\эмблема 9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928670"/>
            <a:ext cx="1595449" cy="12858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357321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Организация встреч с ветеранами Великой Отечественной войны, с участниками афганской войны и с участниками боевых действий в горячих точках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214554"/>
            <a:ext cx="7786742" cy="41434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3929066"/>
            <a:ext cx="4082936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Кашапова С С\Desktop\к семинару 2015\Фотки\ФОТО1 2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143116"/>
            <a:ext cx="3214710" cy="22860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657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14488"/>
            <a:ext cx="4143404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214818"/>
            <a:ext cx="3643338" cy="23336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Кашапова С С\Desktop\к семинару 2015\Фото005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005914">
            <a:off x="3695156" y="2912774"/>
            <a:ext cx="1734733" cy="21726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/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4429124" y="1785926"/>
            <a:ext cx="2428892" cy="15001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285883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Поисково-исследовательская  работа по сбору материалов о наших земляках – Героях Советского Союза, о тружениках тыла, об истории школы, о воинах-интернационалистах.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643050"/>
            <a:ext cx="8143932" cy="5000660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1800" dirty="0" smtClean="0">
                <a:solidFill>
                  <a:srgbClr val="FF0000"/>
                </a:solidFill>
              </a:rPr>
              <a:t>                                                                         </a:t>
            </a:r>
          </a:p>
          <a:p>
            <a:endParaRPr lang="ru-RU" sz="1800" dirty="0" smtClean="0">
              <a:solidFill>
                <a:srgbClr val="C00000"/>
              </a:solidFill>
            </a:endParaRPr>
          </a:p>
          <a:p>
            <a:endParaRPr lang="ru-RU" sz="2000" dirty="0"/>
          </a:p>
        </p:txBody>
      </p:sp>
      <p:pic>
        <p:nvPicPr>
          <p:cNvPr id="4" name="Рисунок 3" descr="IMG_0089"/>
          <p:cNvPicPr/>
          <p:nvPr/>
        </p:nvPicPr>
        <p:blipFill>
          <a:blip r:embed="rId2" cstate="print"/>
          <a:srcRect l="7692" t="3774" r="10256" b="3774"/>
          <a:stretch>
            <a:fillRect/>
          </a:stretch>
        </p:blipFill>
        <p:spPr bwMode="auto">
          <a:xfrm>
            <a:off x="2643174" y="1714488"/>
            <a:ext cx="2286016" cy="35004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IMG_0091"/>
          <p:cNvPicPr/>
          <p:nvPr/>
        </p:nvPicPr>
        <p:blipFill>
          <a:blip r:embed="rId3" cstate="print"/>
          <a:srcRect l="9146" t="4348" r="11585" b="4348"/>
          <a:stretch>
            <a:fillRect/>
          </a:stretch>
        </p:blipFill>
        <p:spPr bwMode="auto">
          <a:xfrm rot="21311005">
            <a:off x="4857752" y="2357430"/>
            <a:ext cx="1857388" cy="300039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IMG_0093"/>
          <p:cNvPicPr/>
          <p:nvPr/>
        </p:nvPicPr>
        <p:blipFill>
          <a:blip r:embed="rId4" cstate="print"/>
          <a:srcRect l="8108" t="4167" r="10811" b="4167"/>
          <a:stretch>
            <a:fillRect/>
          </a:stretch>
        </p:blipFill>
        <p:spPr bwMode="auto">
          <a:xfrm rot="178029">
            <a:off x="6500826" y="1643050"/>
            <a:ext cx="2143140" cy="314327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70 лет ПОбеде\SDC142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714884"/>
            <a:ext cx="3143272" cy="17145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http://shgpi.edu.ru/biblioteka/site/novosti_biblioteki/2014/images/vecher-pamyati-1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1714488"/>
            <a:ext cx="178595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Кашапова С С\Desktop\зеленя флешка\Отредактированные\Материал\Коллаж со звездой.pn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 rot="175700">
            <a:off x="500034" y="1643050"/>
            <a:ext cx="2267253" cy="318963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1" name="Рисунок 10" descr="C:\Users\Кашапова С С\Documents\фотографии\патриотическое воспитание\георгиевская ленточка\IMG_1627.JPG"/>
          <p:cNvPicPr/>
          <p:nvPr/>
        </p:nvPicPr>
        <p:blipFill>
          <a:blip r:embed="rId8" cstate="print"/>
          <a:srcRect t="8786" b="8010"/>
          <a:stretch>
            <a:fillRect/>
          </a:stretch>
        </p:blipFill>
        <p:spPr bwMode="auto">
          <a:xfrm>
            <a:off x="5643570" y="4857760"/>
            <a:ext cx="3000396" cy="157163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2" name="Рисунок 11" descr="E:\скан\10010.jpg"/>
          <p:cNvPicPr/>
          <p:nvPr/>
        </p:nvPicPr>
        <p:blipFill>
          <a:blip r:embed="rId9" cstate="print">
            <a:lum/>
          </a:blip>
          <a:srcRect/>
          <a:stretch>
            <a:fillRect/>
          </a:stretch>
        </p:blipFill>
        <p:spPr bwMode="auto">
          <a:xfrm>
            <a:off x="3500430" y="5072074"/>
            <a:ext cx="1154142" cy="124220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3" name="Рисунок 12" descr="E:\НПК открытие Крюков Антон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4876" y="4857760"/>
            <a:ext cx="947109" cy="125010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:\Users\Кашапова С С\Desktop\фотографии\Болгар 2018\IMG_20180603_134425.jpg"/>
          <p:cNvPicPr/>
          <p:nvPr/>
        </p:nvPicPr>
        <p:blipFill>
          <a:blip r:embed="rId2" cstate="print"/>
          <a:srcRect b="22134"/>
          <a:stretch>
            <a:fillRect/>
          </a:stretch>
        </p:blipFill>
        <p:spPr bwMode="auto">
          <a:xfrm rot="334691">
            <a:off x="3714744" y="857232"/>
            <a:ext cx="2923964" cy="2000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ая выноска 3"/>
          <p:cNvSpPr/>
          <p:nvPr/>
        </p:nvSpPr>
        <p:spPr>
          <a:xfrm>
            <a:off x="785786" y="500042"/>
            <a:ext cx="5048285" cy="321471"/>
          </a:xfrm>
          <a:prstGeom prst="wedgeRectCallout">
            <a:avLst>
              <a:gd name="adj1" fmla="val 38806"/>
              <a:gd name="adj2" fmla="val 16433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Историко-краеведческая  работа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для баннера\герб россии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28604"/>
            <a:ext cx="863564" cy="611241"/>
          </a:xfrm>
          <a:prstGeom prst="rect">
            <a:avLst/>
          </a:prstGeom>
          <a:noFill/>
        </p:spPr>
      </p:pic>
      <p:pic>
        <p:nvPicPr>
          <p:cNvPr id="7" name="Рисунок 6" descr="C:\Users\User\Desktop\для баннера\gerbTatarstana_.jpg"/>
          <p:cNvPicPr/>
          <p:nvPr/>
        </p:nvPicPr>
        <p:blipFill>
          <a:blip r:embed="rId4" cstate="print"/>
          <a:srcRect l="20400" t="2278" r="22569"/>
          <a:stretch>
            <a:fillRect/>
          </a:stretch>
        </p:blipFill>
        <p:spPr bwMode="auto">
          <a:xfrm>
            <a:off x="6000760" y="428604"/>
            <a:ext cx="857256" cy="58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для баннера\герб б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61964" y="428604"/>
            <a:ext cx="853440" cy="544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Кашапова С С\Desktop\фотографии\фото последние\фото\субботник и Елабуга\IMG_1884.JPG"/>
          <p:cNvPicPr/>
          <p:nvPr/>
        </p:nvPicPr>
        <p:blipFill>
          <a:blip r:embed="rId6">
            <a:lum bright="20000"/>
          </a:blip>
          <a:srcRect r="3987" b="32190"/>
          <a:stretch>
            <a:fillRect/>
          </a:stretch>
        </p:blipFill>
        <p:spPr bwMode="auto">
          <a:xfrm rot="304325">
            <a:off x="571472" y="4286256"/>
            <a:ext cx="3000396" cy="20717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Кашапова С С\Desktop\фотографии\Болгар 2018\IMG_20180603_13411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203736">
            <a:off x="428596" y="857232"/>
            <a:ext cx="2571768" cy="1928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User\Desktop\фотографии\IMG_20180616_092113_HDR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319442">
            <a:off x="3714744" y="4286256"/>
            <a:ext cx="2857520" cy="20717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User\Desktop\фотографии\Болгар 2018\IMG_20180603_155700_HD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70944">
            <a:off x="2000232" y="2571744"/>
            <a:ext cx="2717935" cy="18618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User\Desktop\фотографии\Болгар 2018\IMG_20180603_143838_HDR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1236801">
            <a:off x="6357950" y="2357430"/>
            <a:ext cx="2286016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4348" y="1214422"/>
            <a:ext cx="2552709" cy="11144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User\Desktop\для баннера\флаг росс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1348325" cy="696521"/>
          </a:xfrm>
          <a:prstGeom prst="rect">
            <a:avLst/>
          </a:prstGeom>
          <a:noFill/>
        </p:spPr>
      </p:pic>
      <p:pic>
        <p:nvPicPr>
          <p:cNvPr id="7" name="Рисунок 6" descr="C:\Users\User\Desktop\для баннера\флаг рт 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85860"/>
            <a:ext cx="1238259" cy="53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C:\Users\User\Desktop\краеведение\буклет работы краеведения\фото для СЮТ и Э\IMG_20190404_135207.jpg"/>
          <p:cNvPicPr>
            <a:picLocks noGrp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313840">
            <a:off x="6128334" y="1326457"/>
            <a:ext cx="2519351" cy="13465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User\Desktop\краеведение\буклет работы краеведения\фото для СЮТ и Э\IMG_20190404_12433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39249">
            <a:off x="820166" y="4260085"/>
            <a:ext cx="3071834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Кашапова С С\Desktop\фотографии\октябрь 2018\IMG_20181017_141727.jpg"/>
          <p:cNvPicPr/>
          <p:nvPr/>
        </p:nvPicPr>
        <p:blipFill>
          <a:blip r:embed="rId6" cstate="print"/>
          <a:srcRect t="9876" r="11163" b="2508"/>
          <a:stretch>
            <a:fillRect/>
          </a:stretch>
        </p:blipFill>
        <p:spPr bwMode="auto">
          <a:xfrm rot="20985010">
            <a:off x="3271649" y="2684252"/>
            <a:ext cx="3024209" cy="1714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User\Desktop\фотографии\апрель фото\фото апрель\IMG_20190411_140442.jpg"/>
          <p:cNvPicPr/>
          <p:nvPr/>
        </p:nvPicPr>
        <p:blipFill>
          <a:blip r:embed="rId7" cstate="print"/>
          <a:srcRect l="16355" r="22234" b="25143"/>
          <a:stretch>
            <a:fillRect/>
          </a:stretch>
        </p:blipFill>
        <p:spPr bwMode="auto">
          <a:xfrm rot="426993">
            <a:off x="517989" y="2337058"/>
            <a:ext cx="2535858" cy="16008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User\Desktop\фотографии\фото весна 2018\НПК награждение\IMG_20180502_134328.jpg"/>
          <p:cNvPicPr/>
          <p:nvPr/>
        </p:nvPicPr>
        <p:blipFill>
          <a:blip r:embed="rId8" cstate="print"/>
          <a:srcRect l="16354" t="20556" r="8172" b="18119"/>
          <a:stretch>
            <a:fillRect/>
          </a:stretch>
        </p:blipFill>
        <p:spPr bwMode="auto">
          <a:xfrm rot="20899207">
            <a:off x="4594284" y="4093794"/>
            <a:ext cx="3952902" cy="20359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/>
          <p:nvPr/>
        </p:nvPicPr>
        <p:blipFill>
          <a:blip r:embed="rId9" cstate="print">
            <a:extLst/>
          </a:blip>
          <a:stretch>
            <a:fillRect/>
          </a:stretch>
        </p:blipFill>
        <p:spPr>
          <a:xfrm rot="21275132">
            <a:off x="3057782" y="1196621"/>
            <a:ext cx="2714644" cy="13453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71802" y="571480"/>
            <a:ext cx="5334036" cy="321471"/>
          </a:xfrm>
          <a:prstGeom prst="wedgeRectCallout">
            <a:avLst>
              <a:gd name="adj1" fmla="val -40088"/>
              <a:gd name="adj2" fmla="val 13816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Поисково-исследовательская  деятельность </a:t>
            </a:r>
            <a:endParaRPr lang="ru-RU" sz="1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714379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Реализация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спортивно – оздоровительного направления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214422"/>
            <a:ext cx="7572428" cy="714380"/>
          </a:xfrm>
        </p:spPr>
        <p:txBody>
          <a:bodyPr/>
          <a:lstStyle/>
          <a:p>
            <a:r>
              <a:rPr lang="ru-RU" sz="2000" dirty="0" smtClean="0">
                <a:solidFill>
                  <a:srgbClr val="002060"/>
                </a:solidFill>
              </a:rPr>
              <a:t>Привитие ценностей здорового образа жизни обучающимся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IMG_16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84513">
            <a:off x="714348" y="1643050"/>
            <a:ext cx="1821669" cy="242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SC093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25117">
            <a:off x="4643438" y="4214818"/>
            <a:ext cx="3680579" cy="20647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20160312_1922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33999">
            <a:off x="2786050" y="1714488"/>
            <a:ext cx="3047989" cy="22859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Юрченко В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86050" y="4143380"/>
            <a:ext cx="1566485" cy="2214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Untitled-Scanned-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4143380"/>
            <a:ext cx="1643074" cy="2223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Веселые старты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86512" y="1714488"/>
            <a:ext cx="1566502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6725" y="750075"/>
            <a:ext cx="7810555" cy="57864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428992" y="214291"/>
            <a:ext cx="5143535" cy="500065"/>
          </a:xfrm>
          <a:prstGeom prst="wedgeRectCallout">
            <a:avLst>
              <a:gd name="adj1" fmla="val -4482"/>
              <a:gd name="adj2" fmla="val 11172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Формирование здорового образа жизни</a:t>
            </a: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\Desktop\фото для баннера\IMG_20191031_100644.jpg"/>
          <p:cNvPicPr/>
          <p:nvPr/>
        </p:nvPicPr>
        <p:blipFill>
          <a:blip r:embed="rId2" cstate="print"/>
          <a:srcRect l="27054" b="15435"/>
          <a:stretch>
            <a:fillRect/>
          </a:stretch>
        </p:blipFill>
        <p:spPr bwMode="auto">
          <a:xfrm rot="331554">
            <a:off x="644173" y="4701025"/>
            <a:ext cx="2758891" cy="1643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User\Desktop\фото для баннера\20180915_0941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643182"/>
            <a:ext cx="3143272" cy="20099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User\Desktop\фото для баннера\DSCN4264.JPG"/>
          <p:cNvPicPr/>
          <p:nvPr/>
        </p:nvPicPr>
        <p:blipFill>
          <a:blip r:embed="rId4" cstate="print"/>
          <a:srcRect t="19494"/>
          <a:stretch>
            <a:fillRect/>
          </a:stretch>
        </p:blipFill>
        <p:spPr bwMode="auto">
          <a:xfrm rot="21417596">
            <a:off x="4714876" y="1214422"/>
            <a:ext cx="4070209" cy="24605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User\Desktop\фото для баннера\IMG_1838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209273">
            <a:off x="5357818" y="4000504"/>
            <a:ext cx="3251200" cy="2438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User\Documents\фотографии\фото отчет спорт\туризм1\DSCN313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2928934"/>
            <a:ext cx="2428892" cy="15716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User\Documents\фотографии\лыжня 2018\20180210_101439.jpg"/>
          <p:cNvPicPr/>
          <p:nvPr/>
        </p:nvPicPr>
        <p:blipFill>
          <a:blip r:embed="rId7" cstate="print"/>
          <a:srcRect l="3848"/>
          <a:stretch>
            <a:fillRect/>
          </a:stretch>
        </p:blipFill>
        <p:spPr bwMode="auto">
          <a:xfrm rot="331554">
            <a:off x="512505" y="824423"/>
            <a:ext cx="2375644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User\Documents\фотографии\лыжня 2018\20180210_10453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4714884"/>
            <a:ext cx="1428760" cy="1785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Кашапова С С\Downloads\спорт1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86050" y="785794"/>
            <a:ext cx="1940943" cy="194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Кашапова С С\Desktop\фотографии\волебол 9кл. 2017 год\фото на сайт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57232"/>
            <a:ext cx="3555995" cy="24536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Кашапова С С\Desktop\фотографии\IMG_20181101_111925.jpg"/>
          <p:cNvPicPr/>
          <p:nvPr/>
        </p:nvPicPr>
        <p:blipFill>
          <a:blip r:embed="rId3" cstate="print"/>
          <a:srcRect l="20555" t="8428" b="11506"/>
          <a:stretch>
            <a:fillRect/>
          </a:stretch>
        </p:blipFill>
        <p:spPr bwMode="auto">
          <a:xfrm rot="21361543">
            <a:off x="4876072" y="3478686"/>
            <a:ext cx="3589376" cy="2714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Кашапова С С\Desktop\фотографии\фото декабрь 2018\IMG_20181227_100845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9576">
            <a:off x="714348" y="3500438"/>
            <a:ext cx="3687977" cy="27667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Кашапова С С\Desktop\фотографии\фото весна 2018\на сайт 18.0418\соревнования 26-27 апреля 20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36640">
            <a:off x="5786446" y="714356"/>
            <a:ext cx="2740497" cy="20023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Кашапова С С\Desktop\фотографии\последние фото октябрь\IMG_20181031_121712.jpg"/>
          <p:cNvPicPr/>
          <p:nvPr/>
        </p:nvPicPr>
        <p:blipFill>
          <a:blip r:embed="rId6" cstate="print">
            <a:lum bright="10000" contrast="10000"/>
          </a:blip>
          <a:srcRect l="12356" b="18837"/>
          <a:stretch>
            <a:fillRect/>
          </a:stretch>
        </p:blipFill>
        <p:spPr bwMode="auto">
          <a:xfrm rot="170954">
            <a:off x="3864536" y="1793577"/>
            <a:ext cx="2520331" cy="18539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Реализация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социального направления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642942"/>
          </a:xfrm>
        </p:spPr>
        <p:txBody>
          <a:bodyPr/>
          <a:lstStyle/>
          <a:p>
            <a:pPr algn="ctr">
              <a:buNone/>
            </a:pPr>
            <a:r>
              <a:rPr lang="ru-RU" sz="1800" dirty="0" smtClean="0"/>
              <a:t>Овладение учащимися навыков коллективного взаимодействия и общения</a:t>
            </a:r>
            <a:endParaRPr lang="ru-RU" sz="1800" dirty="0"/>
          </a:p>
        </p:txBody>
      </p:sp>
      <p:pic>
        <p:nvPicPr>
          <p:cNvPr id="4" name="Рисунок 3" descr="IMG_2272.JPG"/>
          <p:cNvPicPr>
            <a:picLocks noChangeAspect="1"/>
          </p:cNvPicPr>
          <p:nvPr/>
        </p:nvPicPr>
        <p:blipFill>
          <a:blip r:embed="rId2" cstate="print"/>
          <a:srcRect l="10390" t="31169" r="22078" b="18615"/>
          <a:stretch>
            <a:fillRect/>
          </a:stretch>
        </p:blipFill>
        <p:spPr>
          <a:xfrm>
            <a:off x="642910" y="4143380"/>
            <a:ext cx="3586680" cy="20002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24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857364"/>
            <a:ext cx="3472574" cy="20717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_2273.JPG"/>
          <p:cNvPicPr>
            <a:picLocks noChangeAspect="1"/>
          </p:cNvPicPr>
          <p:nvPr/>
        </p:nvPicPr>
        <p:blipFill>
          <a:blip r:embed="rId4" cstate="print"/>
          <a:srcRect t="31035" r="5603"/>
          <a:stretch>
            <a:fillRect/>
          </a:stretch>
        </p:blipFill>
        <p:spPr>
          <a:xfrm>
            <a:off x="4572000" y="4214818"/>
            <a:ext cx="3911263" cy="2143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4" descr="C:\Users\USER3\Desktop\семинар учителей ОБЖ 27 октября\семинар учителей ОБЖ 27 октября\DSC078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785926"/>
            <a:ext cx="3950746" cy="22145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5" name="Picture 3" descr="C:\Users\USER3\Desktop\Новая папка\CollageMaker_20181026_1513171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42891"/>
            <a:ext cx="8072494" cy="5915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91118_1638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138" t="5517" r="4827"/>
          <a:stretch>
            <a:fillRect/>
          </a:stretch>
        </p:blipFill>
        <p:spPr>
          <a:xfrm>
            <a:off x="642910" y="500042"/>
            <a:ext cx="3143272" cy="2446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20191118_165001.jpg"/>
          <p:cNvPicPr>
            <a:picLocks noChangeAspect="1"/>
          </p:cNvPicPr>
          <p:nvPr/>
        </p:nvPicPr>
        <p:blipFill>
          <a:blip r:embed="rId3" cstate="print"/>
          <a:srcRect t="5031" r="9433" b="9433"/>
          <a:stretch>
            <a:fillRect/>
          </a:stretch>
        </p:blipFill>
        <p:spPr>
          <a:xfrm>
            <a:off x="5429256" y="357166"/>
            <a:ext cx="3429024" cy="242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20191118_165026.jpg"/>
          <p:cNvPicPr>
            <a:picLocks noChangeAspect="1"/>
          </p:cNvPicPr>
          <p:nvPr/>
        </p:nvPicPr>
        <p:blipFill>
          <a:blip r:embed="rId4" cstate="print"/>
          <a:srcRect l="21053" t="7018" b="4093"/>
          <a:stretch>
            <a:fillRect/>
          </a:stretch>
        </p:blipFill>
        <p:spPr>
          <a:xfrm>
            <a:off x="500034" y="3357562"/>
            <a:ext cx="3214678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20191118_165358.jpg"/>
          <p:cNvPicPr>
            <a:picLocks noChangeAspect="1"/>
          </p:cNvPicPr>
          <p:nvPr/>
        </p:nvPicPr>
        <p:blipFill>
          <a:blip r:embed="rId5" cstate="print"/>
          <a:srcRect l="17647" t="8000" r="8235"/>
          <a:stretch>
            <a:fillRect/>
          </a:stretch>
        </p:blipFill>
        <p:spPr>
          <a:xfrm>
            <a:off x="5857884" y="3143248"/>
            <a:ext cx="3000396" cy="32861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0191118_165448.jpg"/>
          <p:cNvPicPr>
            <a:picLocks noChangeAspect="1"/>
          </p:cNvPicPr>
          <p:nvPr/>
        </p:nvPicPr>
        <p:blipFill>
          <a:blip r:embed="rId6" cstate="print"/>
          <a:srcRect l="13333" r="13333"/>
          <a:stretch>
            <a:fillRect/>
          </a:stretch>
        </p:blipFill>
        <p:spPr>
          <a:xfrm>
            <a:off x="4000496" y="2857496"/>
            <a:ext cx="1571636" cy="30479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(фон) презентации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(фон) презентации10</Template>
  <TotalTime>2424</TotalTime>
  <Words>165</Words>
  <Application>Microsoft Office PowerPoint</Application>
  <PresentationFormat>Экран (4:3)</PresentationFormat>
  <Paragraphs>40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Фокина Л. П. Шаблон (фон) презентации10</vt:lpstr>
      <vt:lpstr>Презентация PowerPoint</vt:lpstr>
      <vt:lpstr>Организация внеурочной деятельности в школе</vt:lpstr>
      <vt:lpstr>Реализация общекультурного направления</vt:lpstr>
      <vt:lpstr>Презентация PowerPoint</vt:lpstr>
      <vt:lpstr>Реализация духовно - нравственного направления</vt:lpstr>
      <vt:lpstr>Презентация PowerPoint</vt:lpstr>
      <vt:lpstr>               Проект «Гражданско – патриотическое                                             воспитание школьников»                                                               </vt:lpstr>
      <vt:lpstr>Презентация PowerPoint</vt:lpstr>
      <vt:lpstr>Юнармейское движение</vt:lpstr>
      <vt:lpstr>Участие в соревнованиях по военно-прикладным видам спорта и военно-патриотической игре «Зарница» </vt:lpstr>
      <vt:lpstr>Презентация PowerPoint</vt:lpstr>
      <vt:lpstr>Презентация PowerPoint</vt:lpstr>
      <vt:lpstr>Вахта памяти – шефство над памятником воинам-интернационалистам</vt:lpstr>
      <vt:lpstr>Реализация проекта «Вахта памяти»</vt:lpstr>
      <vt:lpstr>Организация встреч с ветеранами Великой Отечественной войны, с участниками афганской войны и с участниками боевых действий в горячих точках</vt:lpstr>
      <vt:lpstr>Поисково-исследовательская  работа по сбору материалов о наших земляках – Героях Советского Союза, о тружениках тыла, об истории школы, о воинах-интернационалистах.</vt:lpstr>
      <vt:lpstr>Презентация PowerPoint</vt:lpstr>
      <vt:lpstr>Поисково-исследовательская  деятельность </vt:lpstr>
      <vt:lpstr>Реализация  спортивно – оздоровительного направления</vt:lpstr>
      <vt:lpstr>Формирование здорового образа жизни</vt:lpstr>
      <vt:lpstr>Презентация PowerPoint</vt:lpstr>
      <vt:lpstr>Реализация  социального направления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Марат Кашапов</cp:lastModifiedBy>
  <cp:revision>310</cp:revision>
  <dcterms:created xsi:type="dcterms:W3CDTF">2013-07-10T06:51:26Z</dcterms:created>
  <dcterms:modified xsi:type="dcterms:W3CDTF">2020-04-17T18:46:20Z</dcterms:modified>
</cp:coreProperties>
</file>